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6" r:id="rId2"/>
    <p:sldId id="256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CC"/>
    <a:srgbClr val="0A9396"/>
    <a:srgbClr val="03045E"/>
    <a:srgbClr val="0077B6"/>
    <a:srgbClr val="2A9D8F"/>
    <a:srgbClr val="023E8A"/>
    <a:srgbClr val="A2D2FF"/>
    <a:srgbClr val="BDE0FE"/>
    <a:srgbClr val="CCD5AE"/>
    <a:srgbClr val="8D9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E7EC62-8053-34C5-16AA-E66A3CFFF5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D512D-D89D-241A-C565-7DFD4A8BB4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92F21-D283-412E-B39A-608382ACCE90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5B7A3-C94A-767D-6774-0176F7E5A3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0541C-606C-9A2E-98DA-E40D20958C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7A24B-08DC-4B2D-B04E-EDC4FF8E8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893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702B1-2021-414C-83A9-CDA83CA130CC}" type="datetimeFigureOut">
              <a:rPr lang="en-IN" smtClean="0"/>
              <a:t>23-07-2022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EA40-1C45-40E7-97E1-35294FFD6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277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6084-9499-6A70-D96B-A3685FE65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6E84D-5596-61DC-E847-04E36D36C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9DD5B-A083-7D36-8F83-C411A19AE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F0418-FC52-4871-8B2D-32E1FC7BED66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D5E19-D5CF-9912-FB1F-E962F2D1E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55705-74DB-4E15-7386-69F9006C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88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BD24-257B-5998-55E8-972718F2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B75CA-1085-60D1-C8E0-B123B9349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D56CB-F886-BF76-B104-AA1049A3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23D3E-47B4-4287-B9CD-53B1E244A988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87D8-4F84-C023-9B32-0C768FA3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5206-051C-0FE4-27F0-662654E5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28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E60CA-EC10-55E3-52EB-B03035DB1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BBF4A-BB24-CF55-ABA2-08EF3C61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9419D-1B17-8609-F47B-EA4B1BBC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6A08-B766-4858-BC6E-3E57232A0990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C9420-271C-EB97-E283-E437145A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FBE71-1098-E809-21D9-E43F859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20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CFCF-EBAF-ACB8-A6AE-2573E156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68D7-2CD7-C7DD-0D9B-86FA59944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84045-B346-C61A-B55D-C8989DE8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2829-9884-4151-B294-0700D3534EE9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AEE8-A81D-0180-8BDA-64C3FFE6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B8D1A-0271-5B98-DDCE-0BB95CBA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11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B35E-D751-33C9-C798-633E31E9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6F576-91F1-1FED-DC3A-62D05BC68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FDF71-E264-28F2-59EC-FDDF25AA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E59EE-2A61-45F5-978A-E5A4C5758024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40E84-B146-E014-32A0-52FABFC1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08AA1-7AD9-175C-5374-7AF27B66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97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A6D5-6018-64A3-B6BA-09C4CD64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3522-A31F-FD14-44AB-ED59366D2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D0997-FC9F-13E4-C8AA-E5D0BE315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8279C-1594-38A7-EAD9-9C206DE1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EE2C-8970-4E10-98B6-31C27EFDBC1E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9B1C-78E7-411D-F1FB-6AC6FB33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5BE27-7851-7D15-00F3-DE731A31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952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C749-1206-2128-16AF-33876874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75789-3FB3-5C72-E22A-E0785E6C2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36360-FD00-B226-A78F-023591E65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30A20-8106-2AA5-96ED-399BDB991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65D4E-4DB8-EC95-3540-069194F2B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CDFED-E0DD-62A8-4752-EFCDDDA6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86FE-809A-4814-8B91-559CDEC8DB3B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5E819-1D76-8709-FE4A-3B20299A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8B96B-1F41-C5F2-82DF-66798CC9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892D-865E-09BA-D024-76E9D6DC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F1BDE-7650-7412-4349-0ED648CD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F2EC5-F933-4459-919C-B3D2B261287D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17518-EC9F-AD8B-84BF-2FAD25C3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C7BAC-C857-ACF7-4DA6-7E469BDE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53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B69D8-D36A-EDEC-39CF-C03E4402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B61A-596E-404A-AD18-3A9FEA5357C8}" type="datetime9">
              <a:rPr lang="en-IN" smtClean="0"/>
              <a:t>23-07-2022 22:07:39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7EA82-EA92-EE31-D547-8982D0C3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6BF1F-4391-3270-E430-FB45849D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07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1C739-825D-8090-9C3C-C989F3827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2176A-43A1-1BE8-198C-541F13FC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B2A18-32D8-C1F5-8AFC-4B2D5C63B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633C6-F0B9-D642-2FAA-2CE2718C5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8A41-4B3A-4119-A242-1644B544C672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586C-5AB2-3B57-DCAC-CF6A2854C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C7228-BC2C-1462-8775-F2EA888A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90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E6D8-F12E-01C0-E014-51E8B31F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345E1D-185C-B545-E9D0-A5BF63956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94938-21BA-5E40-0158-A9264AFD0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BB4D0-0B6F-5863-3564-7F9D42A06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A6E4-2A50-480B-B207-D977883D0280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4533B-7A90-DF0B-A4EB-4884DDCF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F2517-0860-2AEA-51E3-0A9A9E93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28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0C89B-12D5-0575-FCD6-945C4473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2761A-88FA-5548-0383-A1FC3A6C9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353FB-123C-1184-F469-27E15242E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85025-E26B-4011-8F43-4E25D0D32338}" type="datetime9">
              <a:rPr lang="en-IN" smtClean="0"/>
              <a:t>23-07-2022 22:07:39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D0C54-A168-1874-4573-CBE9E4E93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ADBFB-71B8-3E6E-4487-7DBDE92C0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CED67-9F69-46A2-961A-476A72E3E7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13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D5956-C79E-F60B-3760-B5284E136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B61A-596E-404A-AD18-3A9FEA5357C8}" type="datetime9">
              <a:rPr lang="en-IN" smtClean="0"/>
              <a:t>23-07-2022 22:07:39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F5205-1B28-3B72-65B7-5510AF60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9221D-0B02-F78A-3440-8EE39E68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1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AB7D4-5C79-5C8D-F517-51D361AF8BAC}"/>
              </a:ext>
            </a:extLst>
          </p:cNvPr>
          <p:cNvSpPr txBox="1"/>
          <p:nvPr/>
        </p:nvSpPr>
        <p:spPr>
          <a:xfrm>
            <a:off x="3329127" y="390908"/>
            <a:ext cx="504251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1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Optical Flats</a:t>
            </a:r>
            <a:endParaRPr lang="en-IN" sz="7200" b="1" dirty="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85560-848E-9CCB-A8FD-3F85AD4D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747" y="1839525"/>
            <a:ext cx="1566506" cy="154953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747EE8-920E-39CB-3858-7E0A5A60F4EB}"/>
              </a:ext>
            </a:extLst>
          </p:cNvPr>
          <p:cNvSpPr txBox="1"/>
          <p:nvPr/>
        </p:nvSpPr>
        <p:spPr>
          <a:xfrm>
            <a:off x="2209800" y="36462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>
                    <a:lumMod val="95000"/>
                  </a:schemeClr>
                </a:solidFill>
              </a:rPr>
              <a:t>Saharsa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 College of Engineering, </a:t>
            </a:r>
            <a:r>
              <a:rPr lang="en-US" sz="3600" b="1" dirty="0" err="1">
                <a:solidFill>
                  <a:schemeClr val="bg1">
                    <a:lumMod val="95000"/>
                  </a:schemeClr>
                </a:solidFill>
              </a:rPr>
              <a:t>Saharsa</a:t>
            </a:r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6E804-3C7E-CBE5-4AEE-B24EA56A1A52}"/>
              </a:ext>
            </a:extLst>
          </p:cNvPr>
          <p:cNvSpPr txBox="1"/>
          <p:nvPr/>
        </p:nvSpPr>
        <p:spPr>
          <a:xfrm>
            <a:off x="8682361" y="5220070"/>
            <a:ext cx="364798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Rupak Kumar</a:t>
            </a:r>
          </a:p>
          <a:p>
            <a:r>
              <a:rPr lang="en-US" b="1" dirty="0">
                <a:solidFill>
                  <a:schemeClr val="bg1"/>
                </a:solidFill>
              </a:rPr>
              <a:t>Reg. No:</a:t>
            </a:r>
            <a:r>
              <a:rPr lang="en-US" dirty="0">
                <a:solidFill>
                  <a:schemeClr val="bg1"/>
                </a:solidFill>
              </a:rPr>
              <a:t> 20102132901</a:t>
            </a:r>
          </a:p>
          <a:p>
            <a:r>
              <a:rPr lang="en-US" b="1" dirty="0">
                <a:solidFill>
                  <a:schemeClr val="bg1"/>
                </a:solidFill>
              </a:rPr>
              <a:t>Branch : </a:t>
            </a:r>
            <a:r>
              <a:rPr lang="en-US" dirty="0">
                <a:solidFill>
                  <a:schemeClr val="bg1"/>
                </a:solidFill>
              </a:rPr>
              <a:t>Mechanical </a:t>
            </a:r>
            <a:r>
              <a:rPr lang="en-US" dirty="0" err="1">
                <a:solidFill>
                  <a:schemeClr val="bg1"/>
                </a:solidFill>
              </a:rPr>
              <a:t>Engg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Semester: </a:t>
            </a:r>
            <a:r>
              <a:rPr lang="en-US" dirty="0">
                <a:solidFill>
                  <a:schemeClr val="bg1"/>
                </a:solidFill>
              </a:rPr>
              <a:t>6th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F818F-B44E-CA00-0AF8-7F4A52F6BCD5}"/>
              </a:ext>
            </a:extLst>
          </p:cNvPr>
          <p:cNvSpPr txBox="1"/>
          <p:nvPr/>
        </p:nvSpPr>
        <p:spPr>
          <a:xfrm>
            <a:off x="7940336" y="4918994"/>
            <a:ext cx="20418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10 BT" panose="02070509030505020404" pitchFamily="49" charset="0"/>
              </a:rPr>
              <a:t>Presented By:</a:t>
            </a: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  <a:latin typeface="Courier10 BT" panose="020705090305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5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68E8B-8A4F-BFEB-052C-6FECC93E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CDEF-6851-4523-B183-9CE7846BC7DC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146EE-597A-4229-7957-5207038A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E89EC-4909-B7C4-000D-B23A3B44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10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52BE7-6959-78A5-18F3-760AE0FDD106}"/>
              </a:ext>
            </a:extLst>
          </p:cNvPr>
          <p:cNvSpPr txBox="1"/>
          <p:nvPr/>
        </p:nvSpPr>
        <p:spPr>
          <a:xfrm>
            <a:off x="3861786" y="2778710"/>
            <a:ext cx="4527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bg1"/>
                </a:solidFill>
              </a:rPr>
              <a:t>Thank you  !</a:t>
            </a:r>
          </a:p>
        </p:txBody>
      </p:sp>
    </p:spTree>
    <p:extLst>
      <p:ext uri="{BB962C8B-B14F-4D97-AF65-F5344CB8AC3E}">
        <p14:creationId xmlns:p14="http://schemas.microsoft.com/office/powerpoint/2010/main" val="2735054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294B245-BE9D-DB09-2EF5-628694BCC762}"/>
              </a:ext>
            </a:extLst>
          </p:cNvPr>
          <p:cNvGrpSpPr/>
          <p:nvPr/>
        </p:nvGrpSpPr>
        <p:grpSpPr>
          <a:xfrm>
            <a:off x="3781887" y="252085"/>
            <a:ext cx="5299969" cy="646331"/>
            <a:chOff x="3781887" y="252085"/>
            <a:chExt cx="5299969" cy="64633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0FB4747-FD9B-3AF3-EAD5-762E0D56A0CD}"/>
                </a:ext>
              </a:extLst>
            </p:cNvPr>
            <p:cNvSpPr/>
            <p:nvPr/>
          </p:nvSpPr>
          <p:spPr>
            <a:xfrm>
              <a:off x="3781887" y="252085"/>
              <a:ext cx="5299969" cy="64633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01781-C01D-C0EA-819C-702244C87158}"/>
                </a:ext>
              </a:extLst>
            </p:cNvPr>
            <p:cNvSpPr txBox="1"/>
            <p:nvPr/>
          </p:nvSpPr>
          <p:spPr>
            <a:xfrm>
              <a:off x="4603071" y="252085"/>
              <a:ext cx="3657599" cy="646331"/>
            </a:xfrm>
            <a:prstGeom prst="rect">
              <a:avLst/>
            </a:prstGeom>
            <a:noFill/>
            <a:effectLst>
              <a:reflection blurRad="6350" stA="50000" endA="300" endPos="5550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OPTICAL  FLATS</a:t>
              </a:r>
              <a:endParaRPr lang="en-IN" sz="3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B54791-A329-7B66-4DD5-770A8FF6C446}"/>
              </a:ext>
            </a:extLst>
          </p:cNvPr>
          <p:cNvGrpSpPr/>
          <p:nvPr/>
        </p:nvGrpSpPr>
        <p:grpSpPr>
          <a:xfrm>
            <a:off x="2966621" y="1139560"/>
            <a:ext cx="6258757" cy="724750"/>
            <a:chOff x="2840854" y="1556811"/>
            <a:chExt cx="6258757" cy="7247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5BA91F3-956A-D26E-9FAA-4043ED0D5E69}"/>
                </a:ext>
              </a:extLst>
            </p:cNvPr>
            <p:cNvSpPr/>
            <p:nvPr/>
          </p:nvSpPr>
          <p:spPr>
            <a:xfrm>
              <a:off x="2840854" y="1556811"/>
              <a:ext cx="6258757" cy="72475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F41527-D180-F1D7-6263-BB0DF669F4DC}"/>
                </a:ext>
              </a:extLst>
            </p:cNvPr>
            <p:cNvSpPr txBox="1"/>
            <p:nvPr/>
          </p:nvSpPr>
          <p:spPr>
            <a:xfrm>
              <a:off x="3107184" y="1657576"/>
              <a:ext cx="540650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Table of Contents : -</a:t>
              </a:r>
              <a:endParaRPr lang="en-IN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08845F-5E6D-5F02-5AD4-4A815AF49400}"/>
              </a:ext>
            </a:extLst>
          </p:cNvPr>
          <p:cNvGrpSpPr/>
          <p:nvPr/>
        </p:nvGrpSpPr>
        <p:grpSpPr>
          <a:xfrm>
            <a:off x="3003680" y="2003064"/>
            <a:ext cx="5635772" cy="735548"/>
            <a:chOff x="2877913" y="2451535"/>
            <a:chExt cx="5635772" cy="735548"/>
          </a:xfrm>
          <a:solidFill>
            <a:schemeClr val="accent5">
              <a:lumMod val="50000"/>
            </a:schemeClr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6E1A4B-CEF2-DC74-298D-A385438B7E89}"/>
                </a:ext>
              </a:extLst>
            </p:cNvPr>
            <p:cNvGrpSpPr/>
            <p:nvPr/>
          </p:nvGrpSpPr>
          <p:grpSpPr>
            <a:xfrm>
              <a:off x="2877913" y="2451535"/>
              <a:ext cx="5635772" cy="735548"/>
              <a:chOff x="2877913" y="2451535"/>
              <a:chExt cx="5635772" cy="735548"/>
            </a:xfrm>
            <a:grpFill/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89016D1-5A07-30A6-51D5-D1B080469C61}"/>
                  </a:ext>
                </a:extLst>
              </p:cNvPr>
              <p:cNvSpPr/>
              <p:nvPr/>
            </p:nvSpPr>
            <p:spPr>
              <a:xfrm>
                <a:off x="3346881" y="2526337"/>
                <a:ext cx="5166804" cy="66074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Arrow: Bent 35">
                <a:extLst>
                  <a:ext uri="{FF2B5EF4-FFF2-40B4-BE49-F238E27FC236}">
                    <a16:creationId xmlns:a16="http://schemas.microsoft.com/office/drawing/2014/main" id="{FB9A725F-8E0B-240B-D1D5-145B30496F4F}"/>
                  </a:ext>
                </a:extLst>
              </p:cNvPr>
              <p:cNvSpPr/>
              <p:nvPr/>
            </p:nvSpPr>
            <p:spPr>
              <a:xfrm flipV="1">
                <a:off x="2877913" y="2451535"/>
                <a:ext cx="357031" cy="562600"/>
              </a:xfrm>
              <a:prstGeom prst="ben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6D2D29C-270D-8DBE-6AD8-0395C1BEFB64}"/>
                </a:ext>
              </a:extLst>
            </p:cNvPr>
            <p:cNvSpPr txBox="1"/>
            <p:nvPr/>
          </p:nvSpPr>
          <p:spPr>
            <a:xfrm>
              <a:off x="3471168" y="2612001"/>
              <a:ext cx="49182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What is Optical Flats</a:t>
              </a:r>
              <a:endParaRPr lang="en-IN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C2D199-0B86-5E3F-56CC-570DCC8BE763}"/>
              </a:ext>
            </a:extLst>
          </p:cNvPr>
          <p:cNvGrpSpPr/>
          <p:nvPr/>
        </p:nvGrpSpPr>
        <p:grpSpPr>
          <a:xfrm>
            <a:off x="3003680" y="2877366"/>
            <a:ext cx="5635772" cy="735548"/>
            <a:chOff x="2877913" y="3321547"/>
            <a:chExt cx="5635772" cy="735548"/>
          </a:xfrm>
          <a:solidFill>
            <a:schemeClr val="accent2">
              <a:lumMod val="50000"/>
            </a:schemeClr>
          </a:soli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B58786-928D-2C13-ACB8-012360D4EBFE}"/>
                </a:ext>
              </a:extLst>
            </p:cNvPr>
            <p:cNvGrpSpPr/>
            <p:nvPr/>
          </p:nvGrpSpPr>
          <p:grpSpPr>
            <a:xfrm>
              <a:off x="2877913" y="3321547"/>
              <a:ext cx="5635772" cy="735548"/>
              <a:chOff x="2877913" y="2451535"/>
              <a:chExt cx="5635772" cy="735548"/>
            </a:xfrm>
            <a:grpFill/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43AF050-C7B9-A300-0D02-0ADBB1F5F8C1}"/>
                  </a:ext>
                </a:extLst>
              </p:cNvPr>
              <p:cNvSpPr/>
              <p:nvPr/>
            </p:nvSpPr>
            <p:spPr>
              <a:xfrm>
                <a:off x="3346881" y="2526337"/>
                <a:ext cx="5166804" cy="66074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0" name="Arrow: Bent 39">
                <a:extLst>
                  <a:ext uri="{FF2B5EF4-FFF2-40B4-BE49-F238E27FC236}">
                    <a16:creationId xmlns:a16="http://schemas.microsoft.com/office/drawing/2014/main" id="{799DB866-9EF4-7A98-4212-2117C27EDD7F}"/>
                  </a:ext>
                </a:extLst>
              </p:cNvPr>
              <p:cNvSpPr/>
              <p:nvPr/>
            </p:nvSpPr>
            <p:spPr>
              <a:xfrm flipV="1">
                <a:off x="2877913" y="2451535"/>
                <a:ext cx="357031" cy="562600"/>
              </a:xfrm>
              <a:prstGeom prst="ben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76FE0B-0C6A-D9E4-2107-D51C5C82A5FB}"/>
                </a:ext>
              </a:extLst>
            </p:cNvPr>
            <p:cNvSpPr txBox="1"/>
            <p:nvPr/>
          </p:nvSpPr>
          <p:spPr>
            <a:xfrm>
              <a:off x="3471167" y="3465112"/>
              <a:ext cx="49182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Construction</a:t>
              </a:r>
              <a:endParaRPr lang="en-IN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BD7D2DE-01F5-3C32-4B33-114646A765C1}"/>
              </a:ext>
            </a:extLst>
          </p:cNvPr>
          <p:cNvGrpSpPr/>
          <p:nvPr/>
        </p:nvGrpSpPr>
        <p:grpSpPr>
          <a:xfrm>
            <a:off x="3003680" y="3751668"/>
            <a:ext cx="5635772" cy="735548"/>
            <a:chOff x="2877913" y="4208666"/>
            <a:chExt cx="5635772" cy="735548"/>
          </a:xfrm>
          <a:solidFill>
            <a:schemeClr val="accent4">
              <a:lumMod val="60000"/>
              <a:lumOff val="40000"/>
            </a:schemeClr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A83A38-DF48-457D-EEE9-B8937AB61CE9}"/>
                </a:ext>
              </a:extLst>
            </p:cNvPr>
            <p:cNvGrpSpPr/>
            <p:nvPr/>
          </p:nvGrpSpPr>
          <p:grpSpPr>
            <a:xfrm>
              <a:off x="2877913" y="4208666"/>
              <a:ext cx="5635772" cy="735548"/>
              <a:chOff x="2877913" y="2451535"/>
              <a:chExt cx="5635772" cy="735548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4803AEF4-776C-CEAB-C5A6-BBF32957AE74}"/>
                  </a:ext>
                </a:extLst>
              </p:cNvPr>
              <p:cNvSpPr/>
              <p:nvPr/>
            </p:nvSpPr>
            <p:spPr>
              <a:xfrm>
                <a:off x="3346881" y="2526337"/>
                <a:ext cx="5166804" cy="66074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3" name="Arrow: Bent 42">
                <a:extLst>
                  <a:ext uri="{FF2B5EF4-FFF2-40B4-BE49-F238E27FC236}">
                    <a16:creationId xmlns:a16="http://schemas.microsoft.com/office/drawing/2014/main" id="{65BAFA8B-994F-B826-CDD7-CE9C0E8766BF}"/>
                  </a:ext>
                </a:extLst>
              </p:cNvPr>
              <p:cNvSpPr/>
              <p:nvPr/>
            </p:nvSpPr>
            <p:spPr>
              <a:xfrm flipV="1">
                <a:off x="2877913" y="2451535"/>
                <a:ext cx="357031" cy="562600"/>
              </a:xfrm>
              <a:prstGeom prst="ben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FA6248-05B7-31FB-CC60-71FA52A576C4}"/>
                </a:ext>
              </a:extLst>
            </p:cNvPr>
            <p:cNvSpPr txBox="1"/>
            <p:nvPr/>
          </p:nvSpPr>
          <p:spPr>
            <a:xfrm>
              <a:off x="3400857" y="4352231"/>
              <a:ext cx="49182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Working Principle</a:t>
              </a:r>
              <a:endParaRPr lang="en-IN" sz="28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C558EB-B316-673C-F62A-2168E2E71E81}"/>
              </a:ext>
            </a:extLst>
          </p:cNvPr>
          <p:cNvGrpSpPr/>
          <p:nvPr/>
        </p:nvGrpSpPr>
        <p:grpSpPr>
          <a:xfrm>
            <a:off x="3003680" y="4625970"/>
            <a:ext cx="5635772" cy="735548"/>
            <a:chOff x="2877913" y="5113275"/>
            <a:chExt cx="5635772" cy="735548"/>
          </a:xfrm>
          <a:solidFill>
            <a:srgbClr val="03045E"/>
          </a:solidFill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4B6076D-B50A-387B-A40B-F408458DFDBA}"/>
                </a:ext>
              </a:extLst>
            </p:cNvPr>
            <p:cNvGrpSpPr/>
            <p:nvPr/>
          </p:nvGrpSpPr>
          <p:grpSpPr>
            <a:xfrm>
              <a:off x="2877913" y="5113275"/>
              <a:ext cx="5635772" cy="735548"/>
              <a:chOff x="2877913" y="2451535"/>
              <a:chExt cx="5635772" cy="735548"/>
            </a:xfrm>
            <a:grpFill/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3004AAB3-FDB8-35B4-43A1-3ABF1DEDBC90}"/>
                  </a:ext>
                </a:extLst>
              </p:cNvPr>
              <p:cNvSpPr/>
              <p:nvPr/>
            </p:nvSpPr>
            <p:spPr>
              <a:xfrm>
                <a:off x="3346881" y="2526337"/>
                <a:ext cx="5166804" cy="66074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6" name="Arrow: Bent 45">
                <a:extLst>
                  <a:ext uri="{FF2B5EF4-FFF2-40B4-BE49-F238E27FC236}">
                    <a16:creationId xmlns:a16="http://schemas.microsoft.com/office/drawing/2014/main" id="{F9D731B6-9F65-3E5F-52BB-CB24406D1E00}"/>
                  </a:ext>
                </a:extLst>
              </p:cNvPr>
              <p:cNvSpPr/>
              <p:nvPr/>
            </p:nvSpPr>
            <p:spPr>
              <a:xfrm flipV="1">
                <a:off x="2877913" y="2451535"/>
                <a:ext cx="357031" cy="562600"/>
              </a:xfrm>
              <a:prstGeom prst="ben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DD4C83-3E49-3574-E970-A2C84BD84815}"/>
                </a:ext>
              </a:extLst>
            </p:cNvPr>
            <p:cNvSpPr txBox="1"/>
            <p:nvPr/>
          </p:nvSpPr>
          <p:spPr>
            <a:xfrm>
              <a:off x="3471167" y="5293237"/>
              <a:ext cx="49182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Applications</a:t>
              </a:r>
              <a:endParaRPr lang="en-IN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6DF20D-4305-04F8-8227-8A441E682587}"/>
              </a:ext>
            </a:extLst>
          </p:cNvPr>
          <p:cNvGrpSpPr/>
          <p:nvPr/>
        </p:nvGrpSpPr>
        <p:grpSpPr>
          <a:xfrm>
            <a:off x="3003680" y="5500274"/>
            <a:ext cx="5635772" cy="735548"/>
            <a:chOff x="2877913" y="5917525"/>
            <a:chExt cx="5635772" cy="735548"/>
          </a:xfrm>
          <a:solidFill>
            <a:schemeClr val="tx2">
              <a:lumMod val="50000"/>
            </a:schemeClr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BD14E9D-170B-7D16-3458-C38F3B3DC31D}"/>
                </a:ext>
              </a:extLst>
            </p:cNvPr>
            <p:cNvGrpSpPr/>
            <p:nvPr/>
          </p:nvGrpSpPr>
          <p:grpSpPr>
            <a:xfrm>
              <a:off x="2877913" y="5917525"/>
              <a:ext cx="5635772" cy="735548"/>
              <a:chOff x="2877913" y="2451535"/>
              <a:chExt cx="5635772" cy="735548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5626E89-D4AA-2581-E466-6F55882D5E5B}"/>
                  </a:ext>
                </a:extLst>
              </p:cNvPr>
              <p:cNvSpPr/>
              <p:nvPr/>
            </p:nvSpPr>
            <p:spPr>
              <a:xfrm>
                <a:off x="3346881" y="2526337"/>
                <a:ext cx="5166804" cy="66074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Arrow: Bent 48">
                <a:extLst>
                  <a:ext uri="{FF2B5EF4-FFF2-40B4-BE49-F238E27FC236}">
                    <a16:creationId xmlns:a16="http://schemas.microsoft.com/office/drawing/2014/main" id="{2E9B8AB5-4439-C950-089F-59C843CC0C30}"/>
                  </a:ext>
                </a:extLst>
              </p:cNvPr>
              <p:cNvSpPr/>
              <p:nvPr/>
            </p:nvSpPr>
            <p:spPr>
              <a:xfrm flipV="1">
                <a:off x="2877913" y="2451535"/>
                <a:ext cx="357031" cy="562600"/>
              </a:xfrm>
              <a:prstGeom prst="bentArrow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AA6125-650C-91C3-4997-7DF4D25CF6C0}"/>
                </a:ext>
              </a:extLst>
            </p:cNvPr>
            <p:cNvSpPr txBox="1"/>
            <p:nvPr/>
          </p:nvSpPr>
          <p:spPr>
            <a:xfrm>
              <a:off x="3511117" y="6061090"/>
              <a:ext cx="49182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Precautions of Use</a:t>
              </a:r>
              <a:endParaRPr lang="en-IN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AC0EE4-FACF-17ED-4D2C-A6756F34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1D4B-CE58-4AAB-8D65-87CDF3F1ADE2}" type="datetime9">
              <a:rPr lang="en-IN" smtClean="0"/>
              <a:t>23-07-2022 22:07:40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B0D01-1562-7798-B4E6-E9672BE4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~ Rupak Kumar (20102132901)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760A8F-B8BB-830D-61F9-F1D0BBB3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01418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9970EEC-9334-5E06-31DD-CA83A09FF92F}"/>
              </a:ext>
            </a:extLst>
          </p:cNvPr>
          <p:cNvGrpSpPr/>
          <p:nvPr/>
        </p:nvGrpSpPr>
        <p:grpSpPr>
          <a:xfrm>
            <a:off x="2495549" y="152400"/>
            <a:ext cx="6968047" cy="888824"/>
            <a:chOff x="2495549" y="152400"/>
            <a:chExt cx="8105775" cy="9525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CCA9B6E-E58B-689F-9943-FD81BC739E17}"/>
                </a:ext>
              </a:extLst>
            </p:cNvPr>
            <p:cNvSpPr/>
            <p:nvPr/>
          </p:nvSpPr>
          <p:spPr>
            <a:xfrm>
              <a:off x="2495549" y="152400"/>
              <a:ext cx="8105775" cy="9525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531998-1EE7-BC17-4CC0-0163E831E4E7}"/>
                </a:ext>
              </a:extLst>
            </p:cNvPr>
            <p:cNvSpPr txBox="1"/>
            <p:nvPr/>
          </p:nvSpPr>
          <p:spPr>
            <a:xfrm>
              <a:off x="4081420" y="248648"/>
              <a:ext cx="5204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What is Optical Flats…</a:t>
              </a:r>
              <a:endParaRPr lang="en-IN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D0EB57-20EA-0520-BC71-897BDCC5CB8C}"/>
              </a:ext>
            </a:extLst>
          </p:cNvPr>
          <p:cNvGrpSpPr/>
          <p:nvPr/>
        </p:nvGrpSpPr>
        <p:grpSpPr>
          <a:xfrm>
            <a:off x="444485" y="1261059"/>
            <a:ext cx="11410950" cy="1145322"/>
            <a:chOff x="428625" y="1419225"/>
            <a:chExt cx="11410950" cy="90597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F54F059-91F7-A446-33EC-2734D39D9582}"/>
                </a:ext>
              </a:extLst>
            </p:cNvPr>
            <p:cNvSpPr/>
            <p:nvPr/>
          </p:nvSpPr>
          <p:spPr>
            <a:xfrm>
              <a:off x="428625" y="1419225"/>
              <a:ext cx="11410950" cy="80897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A542C5-E049-926B-D56A-59E440A3CDE6}"/>
                </a:ext>
              </a:extLst>
            </p:cNvPr>
            <p:cNvSpPr txBox="1"/>
            <p:nvPr/>
          </p:nvSpPr>
          <p:spPr>
            <a:xfrm>
              <a:off x="690563" y="1494199"/>
              <a:ext cx="1081087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i="0" dirty="0">
                  <a:solidFill>
                    <a:schemeClr val="bg1"/>
                  </a:solidFill>
                  <a:effectLst/>
                  <a:latin typeface="open-sans"/>
                </a:rPr>
                <a:t>Optical flats can be described as an optical grade glass, which is polished and made extremely flat on both surfaces.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07EDDC-FB87-05CC-4624-7D461AF52699}"/>
              </a:ext>
            </a:extLst>
          </p:cNvPr>
          <p:cNvGrpSpPr/>
          <p:nvPr/>
        </p:nvGrpSpPr>
        <p:grpSpPr>
          <a:xfrm>
            <a:off x="455258" y="2428408"/>
            <a:ext cx="11410950" cy="808970"/>
            <a:chOff x="428625" y="2542520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33E30CA-C538-8CEB-3859-31BAB962642A}"/>
                </a:ext>
              </a:extLst>
            </p:cNvPr>
            <p:cNvSpPr/>
            <p:nvPr/>
          </p:nvSpPr>
          <p:spPr>
            <a:xfrm>
              <a:off x="428625" y="2542520"/>
              <a:ext cx="11410950" cy="8089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6B962C-E839-96DA-77DE-4777AF3482C4}"/>
                </a:ext>
              </a:extLst>
            </p:cNvPr>
            <p:cNvSpPr txBox="1"/>
            <p:nvPr/>
          </p:nvSpPr>
          <p:spPr>
            <a:xfrm>
              <a:off x="690563" y="2716172"/>
              <a:ext cx="1081087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i="0" dirty="0">
                  <a:solidFill>
                    <a:schemeClr val="bg1"/>
                  </a:solidFill>
                  <a:effectLst/>
                  <a:latin typeface="open-sans"/>
                </a:rPr>
                <a:t>They are used for determining the flatness of various optical surfaces. 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EC857C-A31A-9E01-FC1B-BC2628E5FA9D}"/>
              </a:ext>
            </a:extLst>
          </p:cNvPr>
          <p:cNvGrpSpPr/>
          <p:nvPr/>
        </p:nvGrpSpPr>
        <p:grpSpPr>
          <a:xfrm>
            <a:off x="455258" y="3389426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4C95A7B-1B95-E34C-197E-85A0B644D081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5A1858-B265-9B80-C9E0-9CDD8C10243A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i="0" dirty="0">
                  <a:solidFill>
                    <a:schemeClr val="bg1"/>
                  </a:solidFill>
                  <a:effectLst/>
                  <a:latin typeface="open-sans"/>
                </a:rPr>
                <a:t>Optical flats determine the flatness of surfaces by interference.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B411F2-FCB1-A8A2-34FE-81856BEB4917}"/>
              </a:ext>
            </a:extLst>
          </p:cNvPr>
          <p:cNvGrpSpPr/>
          <p:nvPr/>
        </p:nvGrpSpPr>
        <p:grpSpPr>
          <a:xfrm>
            <a:off x="455258" y="4350444"/>
            <a:ext cx="11410950" cy="808970"/>
            <a:chOff x="428625" y="4875490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AAA190-E227-C4CA-FEEE-8DA9C5C3D313}"/>
                </a:ext>
              </a:extLst>
            </p:cNvPr>
            <p:cNvSpPr/>
            <p:nvPr/>
          </p:nvSpPr>
          <p:spPr>
            <a:xfrm>
              <a:off x="428625" y="4875490"/>
              <a:ext cx="11410950" cy="808970"/>
            </a:xfrm>
            <a:prstGeom prst="roundRect">
              <a:avLst/>
            </a:prstGeom>
            <a:grp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053538-0E7F-4A72-BB2A-664E318A6F57}"/>
                </a:ext>
              </a:extLst>
            </p:cNvPr>
            <p:cNvSpPr txBox="1"/>
            <p:nvPr/>
          </p:nvSpPr>
          <p:spPr>
            <a:xfrm>
              <a:off x="690563" y="5049142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open-sans"/>
                </a:rPr>
                <a:t>Optical flats are usually disc shaped with parallel, or nearly parallel, surfaces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8CEDBF-030D-B5F9-1AC5-38193669ECC0}"/>
              </a:ext>
            </a:extLst>
          </p:cNvPr>
          <p:cNvGrpSpPr/>
          <p:nvPr/>
        </p:nvGrpSpPr>
        <p:grpSpPr>
          <a:xfrm>
            <a:off x="455258" y="5311459"/>
            <a:ext cx="11410950" cy="1017191"/>
            <a:chOff x="428625" y="5896630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666D1F4-167A-8BFF-9030-48212A69E072}"/>
                </a:ext>
              </a:extLst>
            </p:cNvPr>
            <p:cNvSpPr/>
            <p:nvPr/>
          </p:nvSpPr>
          <p:spPr>
            <a:xfrm>
              <a:off x="428625" y="5896630"/>
              <a:ext cx="11410950" cy="8089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ECBAB0-BA19-1F17-6D92-C8A111702B57}"/>
                </a:ext>
              </a:extLst>
            </p:cNvPr>
            <p:cNvSpPr txBox="1"/>
            <p:nvPr/>
          </p:nvSpPr>
          <p:spPr>
            <a:xfrm>
              <a:off x="694100" y="5970669"/>
              <a:ext cx="10879999" cy="66089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open-sans"/>
                </a:rPr>
                <a:t>Materials used for optical flats need to have a very small coefficient of thermal expansion.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8ABEE79B-6847-90CC-49FD-0F2318116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A49E-8898-4593-B244-5791CB660AF5}" type="datetime9">
              <a:rPr lang="en-IN" smtClean="0">
                <a:solidFill>
                  <a:schemeClr val="bg1">
                    <a:lumMod val="75000"/>
                  </a:schemeClr>
                </a:solidFill>
              </a:rPr>
              <a:t>23-07-2022 22:07:40</a:t>
            </a:fld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633ABB7-D65A-0778-0346-E7BEC57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8DE37C0-6632-DCD0-2B9F-85FD715C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80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C6360-FBB3-D8CA-5673-CC1E7B54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8650-E010-4686-B371-FEDB10E521BE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82EFA-7220-8626-2211-56C97884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FF8DB-766A-D165-A567-E96E591C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4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690B3D-55D3-E12D-116D-DFD51F8AFF23}"/>
              </a:ext>
            </a:extLst>
          </p:cNvPr>
          <p:cNvGrpSpPr/>
          <p:nvPr/>
        </p:nvGrpSpPr>
        <p:grpSpPr>
          <a:xfrm>
            <a:off x="3435658" y="152400"/>
            <a:ext cx="5174942" cy="841899"/>
            <a:chOff x="2495549" y="152400"/>
            <a:chExt cx="8105775" cy="952500"/>
          </a:xfrm>
          <a:solidFill>
            <a:schemeClr val="accent2">
              <a:lumMod val="5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E2CF5B4-F942-1F97-DF17-614E19F6DB3D}"/>
                </a:ext>
              </a:extLst>
            </p:cNvPr>
            <p:cNvSpPr/>
            <p:nvPr/>
          </p:nvSpPr>
          <p:spPr>
            <a:xfrm>
              <a:off x="2495549" y="152400"/>
              <a:ext cx="8105775" cy="9525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8B3155-113A-363B-A9D6-13F3CFE70A43}"/>
                </a:ext>
              </a:extLst>
            </p:cNvPr>
            <p:cNvSpPr txBox="1"/>
            <p:nvPr/>
          </p:nvSpPr>
          <p:spPr>
            <a:xfrm>
              <a:off x="4263282" y="263029"/>
              <a:ext cx="4798590" cy="7312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Construction..</a:t>
              </a:r>
              <a:endParaRPr lang="en-IN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7A523D-F915-B542-F09C-DC73071623C4}"/>
              </a:ext>
            </a:extLst>
          </p:cNvPr>
          <p:cNvGrpSpPr/>
          <p:nvPr/>
        </p:nvGrpSpPr>
        <p:grpSpPr>
          <a:xfrm>
            <a:off x="390524" y="1258785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63D3BE-2A80-03F0-CA8F-0E7024752E97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1043F9-B289-978E-A9BA-91CC09D0AADF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open-sans"/>
                </a:rPr>
                <a:t>Most optical flats are made out of quartz.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BA9512-53E1-066A-7C93-1BCB6DBDE48D}"/>
              </a:ext>
            </a:extLst>
          </p:cNvPr>
          <p:cNvGrpSpPr/>
          <p:nvPr/>
        </p:nvGrpSpPr>
        <p:grpSpPr>
          <a:xfrm>
            <a:off x="390524" y="2385461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279394D-6C41-34F9-44BC-380CCB5DDA9D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118608-9785-7AD3-8863-D81B1FD06742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open-sans"/>
                </a:rPr>
                <a:t>Some optical flats are made out of glass.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7860DC-67D9-94A6-560F-80CD64C16F97}"/>
              </a:ext>
            </a:extLst>
          </p:cNvPr>
          <p:cNvGrpSpPr/>
          <p:nvPr/>
        </p:nvGrpSpPr>
        <p:grpSpPr>
          <a:xfrm>
            <a:off x="390524" y="3512137"/>
            <a:ext cx="11410950" cy="1070406"/>
            <a:chOff x="428625" y="3665815"/>
            <a:chExt cx="11410950" cy="1070406"/>
          </a:xfrm>
          <a:solidFill>
            <a:schemeClr val="bg2">
              <a:lumMod val="25000"/>
            </a:schemeClr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1DDD6F-C011-9F93-82A3-D3C33269F6F7}"/>
                </a:ext>
              </a:extLst>
            </p:cNvPr>
            <p:cNvSpPr/>
            <p:nvPr/>
          </p:nvSpPr>
          <p:spPr>
            <a:xfrm>
              <a:off x="428625" y="3665815"/>
              <a:ext cx="11410950" cy="1070406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18B311-AAE0-099E-68CE-EE6AC96079C0}"/>
                </a:ext>
              </a:extLst>
            </p:cNvPr>
            <p:cNvSpPr txBox="1"/>
            <p:nvPr/>
          </p:nvSpPr>
          <p:spPr>
            <a:xfrm>
              <a:off x="655793" y="3737580"/>
              <a:ext cx="10810874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open-sans"/>
                </a:rPr>
                <a:t>Optical flats made of quarts are often coated on one side, to give higher reflectivity.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D76E6C-23DD-12F5-3F13-E433C15872C4}"/>
              </a:ext>
            </a:extLst>
          </p:cNvPr>
          <p:cNvGrpSpPr/>
          <p:nvPr/>
        </p:nvGrpSpPr>
        <p:grpSpPr>
          <a:xfrm>
            <a:off x="390524" y="4900249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44EDF6F-8F16-4A7A-5FC2-3068A4F6E78A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CAEC8D-89C7-4893-0493-B081185B993A}"/>
                </a:ext>
              </a:extLst>
            </p:cNvPr>
            <p:cNvSpPr txBox="1"/>
            <p:nvPr/>
          </p:nvSpPr>
          <p:spPr>
            <a:xfrm>
              <a:off x="655793" y="3890209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open-sans"/>
                </a:rPr>
                <a:t>Optical flats are in the shape of discs, having parallel surfaces.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414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DE2204-54B7-4607-8372-21BA57FE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7331-0769-4CD7-A6F7-F4028C0A651E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3FEB4-8D4C-162E-9A16-C8DEC4A0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8301A-1735-8D1C-5382-6904008E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5</a:t>
            </a:fld>
            <a:endParaRPr lang="en-IN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2BB1AE2-14BA-F2C4-F852-EE04B306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109" y="2143957"/>
            <a:ext cx="3882500" cy="32758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ABECAAD-FF3D-15D0-A9D4-8C2F444EC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54" y="710214"/>
            <a:ext cx="3862529" cy="47096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975F16EE-F0C2-180C-F191-2D0104F8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267" y="3051377"/>
            <a:ext cx="4637842" cy="23684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6EA29E-747F-1EC5-6D63-54C6EDC8D2D5}"/>
              </a:ext>
            </a:extLst>
          </p:cNvPr>
          <p:cNvCxnSpPr>
            <a:cxnSpLocks/>
          </p:cNvCxnSpPr>
          <p:nvPr/>
        </p:nvCxnSpPr>
        <p:spPr>
          <a:xfrm>
            <a:off x="7390662" y="2392793"/>
            <a:ext cx="2439876" cy="67222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BF0DFC-9EE9-75A7-5929-4D997ABB2AB9}"/>
              </a:ext>
            </a:extLst>
          </p:cNvPr>
          <p:cNvSpPr txBox="1"/>
          <p:nvPr/>
        </p:nvSpPr>
        <p:spPr>
          <a:xfrm>
            <a:off x="6096000" y="2143957"/>
            <a:ext cx="162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Flat surface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483DB5-91A2-2157-BA4E-75ED29F2399A}"/>
              </a:ext>
            </a:extLst>
          </p:cNvPr>
          <p:cNvCxnSpPr>
            <a:cxnSpLocks/>
          </p:cNvCxnSpPr>
          <p:nvPr/>
        </p:nvCxnSpPr>
        <p:spPr>
          <a:xfrm flipH="1">
            <a:off x="2051944" y="1990295"/>
            <a:ext cx="2147471" cy="12927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24B597-3A32-E433-CF7E-9292DAAA553A}"/>
              </a:ext>
            </a:extLst>
          </p:cNvPr>
          <p:cNvCxnSpPr>
            <a:cxnSpLocks/>
          </p:cNvCxnSpPr>
          <p:nvPr/>
        </p:nvCxnSpPr>
        <p:spPr>
          <a:xfrm flipH="1">
            <a:off x="1979720" y="2636667"/>
            <a:ext cx="532661" cy="2574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0CE27C-A277-0DB2-36F3-EE945665FE7A}"/>
              </a:ext>
            </a:extLst>
          </p:cNvPr>
          <p:cNvCxnSpPr>
            <a:cxnSpLocks/>
          </p:cNvCxnSpPr>
          <p:nvPr/>
        </p:nvCxnSpPr>
        <p:spPr>
          <a:xfrm flipV="1">
            <a:off x="2512381" y="1990295"/>
            <a:ext cx="1671827" cy="6463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7CE3FD2-73A0-D2DD-D2BC-B11958351409}"/>
              </a:ext>
            </a:extLst>
          </p:cNvPr>
          <p:cNvSpPr txBox="1"/>
          <p:nvPr/>
        </p:nvSpPr>
        <p:spPr>
          <a:xfrm>
            <a:off x="4044012" y="1620963"/>
            <a:ext cx="179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Parallel Surfaces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765D8E-95EC-8FCE-F4D6-DBE0BD66D034}"/>
              </a:ext>
            </a:extLst>
          </p:cNvPr>
          <p:cNvGrpSpPr/>
          <p:nvPr/>
        </p:nvGrpSpPr>
        <p:grpSpPr>
          <a:xfrm>
            <a:off x="3985765" y="643920"/>
            <a:ext cx="5299969" cy="646331"/>
            <a:chOff x="3781887" y="252085"/>
            <a:chExt cx="5299969" cy="646331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8CF7829-914F-0818-622A-25E5B2A553A0}"/>
                </a:ext>
              </a:extLst>
            </p:cNvPr>
            <p:cNvSpPr/>
            <p:nvPr/>
          </p:nvSpPr>
          <p:spPr>
            <a:xfrm>
              <a:off x="3781887" y="252085"/>
              <a:ext cx="5299969" cy="64633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903EF0-D857-5C46-D9FA-60856B489FA7}"/>
                </a:ext>
              </a:extLst>
            </p:cNvPr>
            <p:cNvSpPr txBox="1"/>
            <p:nvPr/>
          </p:nvSpPr>
          <p:spPr>
            <a:xfrm>
              <a:off x="4603071" y="252085"/>
              <a:ext cx="3657599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OPTICAL  FLATS</a:t>
              </a:r>
              <a:endParaRPr lang="en-IN" sz="3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82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903FE-51BF-0579-CADE-75EE702E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F833-3F86-4BB2-ABC7-9A15B9CFEB18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636F1-F6C2-F661-6487-A7FC29BF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0F3B4-E65E-C086-8F48-049C28CF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6</a:t>
            </a:fld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94A1BE-3C07-6135-1C92-08CB1490E8FA}"/>
              </a:ext>
            </a:extLst>
          </p:cNvPr>
          <p:cNvGrpSpPr/>
          <p:nvPr/>
        </p:nvGrpSpPr>
        <p:grpSpPr>
          <a:xfrm>
            <a:off x="3259584" y="266524"/>
            <a:ext cx="5166804" cy="660746"/>
            <a:chOff x="3472648" y="3826470"/>
            <a:chExt cx="5166804" cy="66074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92CAE1D-6DB0-4753-8D83-E1BD9F441DDB}"/>
                </a:ext>
              </a:extLst>
            </p:cNvPr>
            <p:cNvSpPr/>
            <p:nvPr/>
          </p:nvSpPr>
          <p:spPr>
            <a:xfrm>
              <a:off x="3472648" y="3826470"/>
              <a:ext cx="5166804" cy="6607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A68791-9D95-CE1E-56EC-A9DBA58A1934}"/>
                </a:ext>
              </a:extLst>
            </p:cNvPr>
            <p:cNvSpPr txBox="1"/>
            <p:nvPr/>
          </p:nvSpPr>
          <p:spPr>
            <a:xfrm>
              <a:off x="4696287" y="3895233"/>
              <a:ext cx="3748566" cy="5232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Working</a:t>
              </a:r>
              <a:r>
                <a:rPr lang="en-US" sz="2800" dirty="0"/>
                <a:t> </a:t>
              </a:r>
              <a:r>
                <a:rPr lang="en-US" sz="2800" b="1" dirty="0"/>
                <a:t>Principle</a:t>
              </a:r>
              <a:endParaRPr lang="en-IN" sz="2800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ECF114-C4F0-55E9-4420-969710E4752B}"/>
              </a:ext>
            </a:extLst>
          </p:cNvPr>
          <p:cNvGrpSpPr/>
          <p:nvPr/>
        </p:nvGrpSpPr>
        <p:grpSpPr>
          <a:xfrm>
            <a:off x="390524" y="1053022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6332728-B59F-ED37-64B2-C890835CB782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58A014-AE63-6C31-39DA-4D17E72C3BA5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Interference of light is the principle behind the working of optical flats.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1E8C47-2326-0690-97BE-21CBF3DE030E}"/>
              </a:ext>
            </a:extLst>
          </p:cNvPr>
          <p:cNvGrpSpPr/>
          <p:nvPr/>
        </p:nvGrpSpPr>
        <p:grpSpPr>
          <a:xfrm>
            <a:off x="390525" y="2045536"/>
            <a:ext cx="11410950" cy="1091475"/>
            <a:chOff x="428625" y="3665814"/>
            <a:chExt cx="11410950" cy="1091475"/>
          </a:xfrm>
          <a:solidFill>
            <a:schemeClr val="bg2">
              <a:lumMod val="25000"/>
            </a:schemeClr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2C1011E-DE7B-5DF3-63FE-BFC251B594F1}"/>
                </a:ext>
              </a:extLst>
            </p:cNvPr>
            <p:cNvSpPr/>
            <p:nvPr/>
          </p:nvSpPr>
          <p:spPr>
            <a:xfrm>
              <a:off x="428625" y="3665814"/>
              <a:ext cx="11410950" cy="1091475"/>
            </a:xfrm>
            <a:prstGeom prst="round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0733D5-C1E4-3400-0FF4-37D612E214D3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An optical flat is placed on a surface , in order to measure its flatness, before a monochromatic light is made to pass through the area of contact.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C97218-336D-0B9F-256D-6F8EE52138C5}"/>
              </a:ext>
            </a:extLst>
          </p:cNvPr>
          <p:cNvGrpSpPr/>
          <p:nvPr/>
        </p:nvGrpSpPr>
        <p:grpSpPr>
          <a:xfrm>
            <a:off x="390525" y="3320555"/>
            <a:ext cx="11410950" cy="1091475"/>
            <a:chOff x="428625" y="3665814"/>
            <a:chExt cx="11410950" cy="1091475"/>
          </a:xfrm>
          <a:solidFill>
            <a:schemeClr val="bg2">
              <a:lumMod val="25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ECB40C7-AAFE-5D38-A92A-D0C4AF42F294}"/>
                </a:ext>
              </a:extLst>
            </p:cNvPr>
            <p:cNvSpPr/>
            <p:nvPr/>
          </p:nvSpPr>
          <p:spPr>
            <a:xfrm>
              <a:off x="428625" y="3665814"/>
              <a:ext cx="11410950" cy="1091475"/>
            </a:xfrm>
            <a:prstGeom prst="roundRect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9DFB47-DCEA-611C-858E-8230A77B4698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In cases where the test surface is perfectly flat, there will be no gap between the two surfaces.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2B6C27-B2A7-17D6-9E11-27DCB7746F26}"/>
              </a:ext>
            </a:extLst>
          </p:cNvPr>
          <p:cNvGrpSpPr/>
          <p:nvPr/>
        </p:nvGrpSpPr>
        <p:grpSpPr>
          <a:xfrm>
            <a:off x="390525" y="4595574"/>
            <a:ext cx="11410950" cy="969817"/>
            <a:chOff x="428625" y="3665815"/>
            <a:chExt cx="11410950" cy="1339231"/>
          </a:xfrm>
          <a:solidFill>
            <a:schemeClr val="bg2">
              <a:lumMod val="2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16B4023-7AC3-B180-A18F-43A2692F9F30}"/>
                </a:ext>
              </a:extLst>
            </p:cNvPr>
            <p:cNvSpPr/>
            <p:nvPr/>
          </p:nvSpPr>
          <p:spPr>
            <a:xfrm>
              <a:off x="428625" y="3665815"/>
              <a:ext cx="11410950" cy="133923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5216BF-4FCE-2B0A-D5C9-575673D9FC06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In case where the test surface is not flat, interference fringes will be formed, and will be visible in the form of dark and light bands.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E74135-1006-7E9C-84E5-A64F33797ECB}"/>
              </a:ext>
            </a:extLst>
          </p:cNvPr>
          <p:cNvGrpSpPr/>
          <p:nvPr/>
        </p:nvGrpSpPr>
        <p:grpSpPr>
          <a:xfrm>
            <a:off x="390525" y="5748935"/>
            <a:ext cx="11410950" cy="598276"/>
            <a:chOff x="428625" y="3665815"/>
            <a:chExt cx="11410950" cy="1339231"/>
          </a:xfrm>
          <a:solidFill>
            <a:schemeClr val="bg2">
              <a:lumMod val="25000"/>
            </a:schemeClr>
          </a:solidFill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C5D52D6-CD71-3E19-AA78-76E36200FCFB}"/>
                </a:ext>
              </a:extLst>
            </p:cNvPr>
            <p:cNvSpPr/>
            <p:nvPr/>
          </p:nvSpPr>
          <p:spPr>
            <a:xfrm>
              <a:off x="428625" y="3665815"/>
              <a:ext cx="11410950" cy="1339231"/>
            </a:xfrm>
            <a:prstGeom prst="roundRect">
              <a:avLst/>
            </a:prstGeom>
            <a:grpFill/>
            <a:ln>
              <a:solidFill>
                <a:srgbClr val="FFA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D2240C-FC70-5688-5602-4EB2FDD86254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63751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The elevation of the surface is determined by counting the fringe differences.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2012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B9B94B-83FF-B19B-B1A5-DA89D0E2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BDA7-1E1A-4A88-9308-F36E52A08DDB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E7DC9-77AC-A854-F097-D62C998E9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1D61-8095-C5D8-D421-E6E95553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7</a:t>
            </a:fld>
            <a:endParaRPr lang="en-IN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CB1383F-0CF2-3A49-207A-9D3B85334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6" r="5018" b="11379"/>
          <a:stretch/>
        </p:blipFill>
        <p:spPr bwMode="auto">
          <a:xfrm>
            <a:off x="3835152" y="1079161"/>
            <a:ext cx="8247357" cy="5055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E8DC83-895D-9860-D1A6-7AC88C61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71109" y="1888011"/>
            <a:ext cx="5055313" cy="3437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56C8DE1-4798-492C-46F4-56FAF0E781AE}"/>
              </a:ext>
            </a:extLst>
          </p:cNvPr>
          <p:cNvSpPr txBox="1"/>
          <p:nvPr/>
        </p:nvSpPr>
        <p:spPr>
          <a:xfrm>
            <a:off x="2837895" y="334061"/>
            <a:ext cx="651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Different types of fringe and its meaning…</a:t>
            </a:r>
          </a:p>
        </p:txBody>
      </p:sp>
    </p:spTree>
    <p:extLst>
      <p:ext uri="{BB962C8B-B14F-4D97-AF65-F5344CB8AC3E}">
        <p14:creationId xmlns:p14="http://schemas.microsoft.com/office/powerpoint/2010/main" val="26504251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E192C-C9C6-3DBB-B674-1B036B05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69DB-D376-45A2-BEC5-4F7CD3BA9C0D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878D6-89F5-CB47-89D9-375E87D3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E29AA-8FE3-0319-0B75-327144B8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8</a:t>
            </a:fld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589221-D12C-B6C3-A58B-154C5B216290}"/>
              </a:ext>
            </a:extLst>
          </p:cNvPr>
          <p:cNvGrpSpPr/>
          <p:nvPr/>
        </p:nvGrpSpPr>
        <p:grpSpPr>
          <a:xfrm>
            <a:off x="3512598" y="261937"/>
            <a:ext cx="5166804" cy="838894"/>
            <a:chOff x="3472648" y="4700772"/>
            <a:chExt cx="5166804" cy="66074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1E040B-011E-538B-D0ED-FEDBA1C1580D}"/>
                </a:ext>
              </a:extLst>
            </p:cNvPr>
            <p:cNvSpPr/>
            <p:nvPr/>
          </p:nvSpPr>
          <p:spPr>
            <a:xfrm>
              <a:off x="3472648" y="4700772"/>
              <a:ext cx="5166804" cy="660746"/>
            </a:xfrm>
            <a:prstGeom prst="roundRect">
              <a:avLst/>
            </a:prstGeom>
            <a:solidFill>
              <a:srgbClr val="03045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6B719F-40EF-3EE4-FEC3-17C2EB6E33E8}"/>
                </a:ext>
              </a:extLst>
            </p:cNvPr>
            <p:cNvSpPr txBox="1"/>
            <p:nvPr/>
          </p:nvSpPr>
          <p:spPr>
            <a:xfrm>
              <a:off x="4860524" y="4805932"/>
              <a:ext cx="3654639" cy="460592"/>
            </a:xfrm>
            <a:prstGeom prst="rect">
              <a:avLst/>
            </a:prstGeom>
            <a:solidFill>
              <a:srgbClr val="03045E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Applications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924D59-BF40-8D2D-E620-DC23343D0630}"/>
              </a:ext>
            </a:extLst>
          </p:cNvPr>
          <p:cNvGrpSpPr/>
          <p:nvPr/>
        </p:nvGrpSpPr>
        <p:grpSpPr>
          <a:xfrm>
            <a:off x="390524" y="1293252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AD12C4C-11B7-F922-5450-385F6A8CDF2B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7B7FFA-DC23-7A26-51F3-8FDBE1E6AC25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Calibration of flatness of various optical surfaces.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604B45-AE46-1193-E0A2-DC14A3FD1F68}"/>
              </a:ext>
            </a:extLst>
          </p:cNvPr>
          <p:cNvGrpSpPr/>
          <p:nvPr/>
        </p:nvGrpSpPr>
        <p:grpSpPr>
          <a:xfrm>
            <a:off x="390525" y="2504002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B2BB3C8-9D54-4BAD-4233-5E2E9D6C13A5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836778-DD88-ACBF-F9A5-F14D8C84BABC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Inspection of gauge blocks.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D2B5FE-82B6-4D02-FF9D-6F82B6C5B57F}"/>
              </a:ext>
            </a:extLst>
          </p:cNvPr>
          <p:cNvGrpSpPr/>
          <p:nvPr/>
        </p:nvGrpSpPr>
        <p:grpSpPr>
          <a:xfrm>
            <a:off x="390525" y="3714752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DC63C8D-833B-26D7-42BA-3A43FF9907DA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6D64A0-984F-975D-3177-BE882C9C3E57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Testing of filters, mirrors and prisms.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879D8C-C6E0-F0BF-3123-56BBCBFC0373}"/>
              </a:ext>
            </a:extLst>
          </p:cNvPr>
          <p:cNvGrpSpPr/>
          <p:nvPr/>
        </p:nvGrpSpPr>
        <p:grpSpPr>
          <a:xfrm>
            <a:off x="390525" y="4925503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8CC0C96-C62A-D585-F25A-CE5D17650AF6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81CFD4-0574-762B-756E-DFF9CC73A283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Calibration of laser crystal surfaces.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9326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2E9FD-08EF-8F4C-89DF-03093248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DBB6-D866-48C1-916B-2571B0275546}" type="datetime9">
              <a:rPr lang="en-IN" smtClean="0"/>
              <a:t>23-07-2022 22:07:40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39DEB-BC3D-26DF-E23F-59626D91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~ Rupak Kumar (20102132901)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381C0-7773-416C-57B9-08744018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CED67-9F69-46A2-961A-476A72E3E7B6}" type="slidenum">
              <a:rPr lang="en-IN" smtClean="0"/>
              <a:t>9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1A99B-9CD2-5A74-2C51-E1684C03A821}"/>
              </a:ext>
            </a:extLst>
          </p:cNvPr>
          <p:cNvGrpSpPr/>
          <p:nvPr/>
        </p:nvGrpSpPr>
        <p:grpSpPr>
          <a:xfrm>
            <a:off x="3581400" y="314171"/>
            <a:ext cx="5166804" cy="660746"/>
            <a:chOff x="3346881" y="5992327"/>
            <a:chExt cx="5166804" cy="660746"/>
          </a:xfrm>
          <a:solidFill>
            <a:schemeClr val="tx2">
              <a:lumMod val="50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91EB4A-B8CC-A5D5-A2A2-AC878BED0540}"/>
                </a:ext>
              </a:extLst>
            </p:cNvPr>
            <p:cNvSpPr/>
            <p:nvPr/>
          </p:nvSpPr>
          <p:spPr>
            <a:xfrm>
              <a:off x="3346881" y="5992327"/>
              <a:ext cx="5166804" cy="66074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C4CEFD-3CB2-323B-E15B-033962D14EE9}"/>
                </a:ext>
              </a:extLst>
            </p:cNvPr>
            <p:cNvSpPr txBox="1"/>
            <p:nvPr/>
          </p:nvSpPr>
          <p:spPr>
            <a:xfrm>
              <a:off x="4137734" y="6061090"/>
              <a:ext cx="429161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Precautions of Use</a:t>
              </a:r>
              <a:endParaRPr lang="en-IN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35FCFE-13ED-CD42-36FE-99AE9A370625}"/>
              </a:ext>
            </a:extLst>
          </p:cNvPr>
          <p:cNvGrpSpPr/>
          <p:nvPr/>
        </p:nvGrpSpPr>
        <p:grpSpPr>
          <a:xfrm>
            <a:off x="390524" y="1293251"/>
            <a:ext cx="11410950" cy="1112597"/>
            <a:chOff x="428625" y="3665814"/>
            <a:chExt cx="11410950" cy="1112597"/>
          </a:xfrm>
          <a:solidFill>
            <a:schemeClr val="bg2">
              <a:lumMod val="25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09AC21-E71D-E915-5EBC-690F91D2D3C5}"/>
                </a:ext>
              </a:extLst>
            </p:cNvPr>
            <p:cNvSpPr/>
            <p:nvPr/>
          </p:nvSpPr>
          <p:spPr>
            <a:xfrm>
              <a:off x="428625" y="3665814"/>
              <a:ext cx="11410950" cy="1112597"/>
            </a:xfrm>
            <a:prstGeom prst="round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69537-1392-F261-3330-FD54509658EF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Before using, it should be ensured that the workpiece and flat are clean and free from dirt, dust and oil.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D29D38-A4E1-27E8-9143-C23CD93A6336}"/>
              </a:ext>
            </a:extLst>
          </p:cNvPr>
          <p:cNvGrpSpPr/>
          <p:nvPr/>
        </p:nvGrpSpPr>
        <p:grpSpPr>
          <a:xfrm>
            <a:off x="390525" y="2650070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B3F9CE8-B005-F6B4-779A-4A6D563736ED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913073-D711-9FA2-3A41-0CC4C542276B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Do not slide the optical flat around on the surface as this may scratch the flat.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C52124-2B37-B63B-F919-157EF2FE1238}"/>
              </a:ext>
            </a:extLst>
          </p:cNvPr>
          <p:cNvGrpSpPr/>
          <p:nvPr/>
        </p:nvGrpSpPr>
        <p:grpSpPr>
          <a:xfrm>
            <a:off x="390524" y="3703262"/>
            <a:ext cx="11410950" cy="978018"/>
            <a:chOff x="390524" y="3542685"/>
            <a:chExt cx="11410950" cy="97801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B1B2143-DEB3-C643-BF2A-922EDD50832C}"/>
                </a:ext>
              </a:extLst>
            </p:cNvPr>
            <p:cNvSpPr/>
            <p:nvPr/>
          </p:nvSpPr>
          <p:spPr>
            <a:xfrm>
              <a:off x="390524" y="3542685"/>
              <a:ext cx="11410950" cy="97801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FC570A-96BA-08DC-7CBC-63634ED4B879}"/>
                </a:ext>
              </a:extLst>
            </p:cNvPr>
            <p:cNvSpPr txBox="1"/>
            <p:nvPr/>
          </p:nvSpPr>
          <p:spPr>
            <a:xfrm>
              <a:off x="621761" y="3618812"/>
              <a:ext cx="10810874" cy="8309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The bands should be viewed from a distance of at least 10 times the diameter of the optical flat.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B9F1E-9897-951A-C323-C6B28F6DB5B0}"/>
              </a:ext>
            </a:extLst>
          </p:cNvPr>
          <p:cNvGrpSpPr/>
          <p:nvPr/>
        </p:nvGrpSpPr>
        <p:grpSpPr>
          <a:xfrm>
            <a:off x="390525" y="4925503"/>
            <a:ext cx="11410950" cy="808970"/>
            <a:chOff x="428625" y="3665815"/>
            <a:chExt cx="11410950" cy="808970"/>
          </a:xfrm>
          <a:solidFill>
            <a:schemeClr val="bg2">
              <a:lumMod val="25000"/>
            </a:schemeClr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AB2B762-DE0C-E223-6B23-EC1BD4525905}"/>
                </a:ext>
              </a:extLst>
            </p:cNvPr>
            <p:cNvSpPr/>
            <p:nvPr/>
          </p:nvSpPr>
          <p:spPr>
            <a:xfrm>
              <a:off x="428625" y="3665815"/>
              <a:ext cx="11410950" cy="80897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1B3603-C943-5DFC-9EFD-D0FEF3EF84F7}"/>
                </a:ext>
              </a:extLst>
            </p:cNvPr>
            <p:cNvSpPr txBox="1"/>
            <p:nvPr/>
          </p:nvSpPr>
          <p:spPr>
            <a:xfrm>
              <a:off x="690563" y="3839467"/>
              <a:ext cx="1081087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open-sans"/>
                </a:rPr>
                <a:t>Line of vision must be as nearly perpendicular to the flat as possible.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01966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316</TotalTime>
  <Words>502</Words>
  <Application>Microsoft Office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Courier10 BT</vt:lpstr>
      <vt:lpstr>open-sans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Rupak Kumar</dc:creator>
  <cp:lastModifiedBy>Rupak Kumar</cp:lastModifiedBy>
  <cp:revision>33</cp:revision>
  <dcterms:created xsi:type="dcterms:W3CDTF">2022-07-11T13:51:52Z</dcterms:created>
  <dcterms:modified xsi:type="dcterms:W3CDTF">2022-07-23T16:37:43Z</dcterms:modified>
</cp:coreProperties>
</file>